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1" r:id="rId6"/>
    <p:sldId id="262" r:id="rId7"/>
    <p:sldId id="263" r:id="rId8"/>
    <p:sldId id="265" r:id="rId9"/>
    <p:sldId id="25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9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1206-3E06-4EBF-BC1D-96D35FA8B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638B81-7798-407E-8CE5-94BD0F34BE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8CDAC-3BEB-445B-A1BC-12EF37124FD7}"/>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A6EDAF90-C343-4E9E-A8EA-33B56D9D0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5FB02-F0DE-4E3B-950E-019193C2BF8C}"/>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119584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595B-703A-43F5-8035-F6BE850398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C39D02-797F-4F85-B214-6B20CACEE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00997-6BF0-43F3-8D9C-97A2513C5985}"/>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6B25C7FF-95B9-4AE7-88C7-851D9269C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17E06-30F6-4BC5-B712-14B160AB8E89}"/>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185529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FB3AB-26DE-4E5D-9EF2-A53FE5F347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6D7025-6879-4366-A09D-75B02456C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BA26B-0ABF-4B70-8AB4-C05A9D8E0601}"/>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543C3FE9-BBFE-49C5-8AF0-2903B4557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3D116B-CD1D-4602-9ABF-CC05FC76404D}"/>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94678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501F-1C5E-49E0-9201-39574E194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D489E-7462-4399-840C-A0A372E18E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C3ED5-4EA0-45AD-968F-BB49C712A909}"/>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3770F9FF-5ED4-48C0-A490-03B289772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3D3A1-6AA1-4137-A83C-F9BC4F62E84B}"/>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304071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CA70-B211-446D-B31B-2ED3A4980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B77B7B-A55E-44A0-A3D1-44222EA33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D4CEF-E39E-473D-A0C2-D4B49B7780F8}"/>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5222DC41-52A3-41D5-B968-D7ABAAF9F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C19B3-AB4D-4EA4-8778-D4BC7744EEE0}"/>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122878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7683-3564-41A7-9F4C-470B4F982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284C6-275E-40DA-8CFC-5479F4F9C3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6804E-1C15-4479-AB6F-E4FA91ED21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02A99-81D4-49B6-B9D0-25549F044931}"/>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6" name="Footer Placeholder 5">
            <a:extLst>
              <a:ext uri="{FF2B5EF4-FFF2-40B4-BE49-F238E27FC236}">
                <a16:creationId xmlns:a16="http://schemas.microsoft.com/office/drawing/2014/main" id="{C6454EDA-557C-4FC5-BF60-5807A9B93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87CCC-7FBC-453E-9F0D-6AC8327BCBEE}"/>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80251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F40F-DEC7-4032-BCBC-7F53C1A591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3622A6-08F8-4A22-BC94-8E5CBE180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A55C9-AF14-402D-8EF8-042C64CB5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32207E-ADA7-4028-BD23-F979243DAD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6BDD4-55E5-4B2C-9480-D8E2FC1E5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EF15A-0274-439B-BD9B-5A45CBE81D4B}"/>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8" name="Footer Placeholder 7">
            <a:extLst>
              <a:ext uri="{FF2B5EF4-FFF2-40B4-BE49-F238E27FC236}">
                <a16:creationId xmlns:a16="http://schemas.microsoft.com/office/drawing/2014/main" id="{04AE8BAE-BA30-441C-B65B-6C76CB4E39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946F1-C692-46F5-B00F-96B99AC7E1A4}"/>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43575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8602-ED87-4553-AA43-9618A5DCFB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66405E-9672-40BC-8C4F-CB0FE6239887}"/>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4" name="Footer Placeholder 3">
            <a:extLst>
              <a:ext uri="{FF2B5EF4-FFF2-40B4-BE49-F238E27FC236}">
                <a16:creationId xmlns:a16="http://schemas.microsoft.com/office/drawing/2014/main" id="{CC2036A0-95BF-4572-A374-1EA73D013A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ECDB7A-B3FC-4E23-839D-A6B4BBD432F9}"/>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259988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4EF8B-C161-4237-9EA9-87006DA1E2A6}"/>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3" name="Footer Placeholder 2">
            <a:extLst>
              <a:ext uri="{FF2B5EF4-FFF2-40B4-BE49-F238E27FC236}">
                <a16:creationId xmlns:a16="http://schemas.microsoft.com/office/drawing/2014/main" id="{23F031A5-3B9A-42A4-98F4-01E1252539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8B2DE-5828-483D-8417-8704264DDC53}"/>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63846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CDC4-890F-4BDB-BB58-EBF26E2884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0BCCB2-8E0A-4F42-9A3A-754CB3AEC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020FB-E7C5-4DEB-9B7B-1C657C9C8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B5825-353A-42EB-AD3A-C9D118D68BA7}"/>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6" name="Footer Placeholder 5">
            <a:extLst>
              <a:ext uri="{FF2B5EF4-FFF2-40B4-BE49-F238E27FC236}">
                <a16:creationId xmlns:a16="http://schemas.microsoft.com/office/drawing/2014/main" id="{61BEA765-37C7-4D91-B776-B7144C355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B4FD7-4DCF-48E1-A9AF-DF04521434B2}"/>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78840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F003-334A-48E1-A109-4996096EA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EAD5B-5B62-4EAC-88E0-A43F61237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BFDF70-14F0-493F-B033-A5D8D07FD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41BC76-5B68-4590-BA48-671A5414D1F8}"/>
              </a:ext>
            </a:extLst>
          </p:cNvPr>
          <p:cNvSpPr>
            <a:spLocks noGrp="1"/>
          </p:cNvSpPr>
          <p:nvPr>
            <p:ph type="dt" sz="half" idx="10"/>
          </p:nvPr>
        </p:nvSpPr>
        <p:spPr/>
        <p:txBody>
          <a:bodyPr/>
          <a:lstStyle/>
          <a:p>
            <a:fld id="{1C2C3A64-AA1E-432C-912D-66C85CBE24F9}" type="datetimeFigureOut">
              <a:rPr lang="en-US" smtClean="0"/>
              <a:t>4/1/2020</a:t>
            </a:fld>
            <a:endParaRPr lang="en-US"/>
          </a:p>
        </p:txBody>
      </p:sp>
      <p:sp>
        <p:nvSpPr>
          <p:cNvPr id="6" name="Footer Placeholder 5">
            <a:extLst>
              <a:ext uri="{FF2B5EF4-FFF2-40B4-BE49-F238E27FC236}">
                <a16:creationId xmlns:a16="http://schemas.microsoft.com/office/drawing/2014/main" id="{CF0495DB-031B-47AD-84CE-F7CCFE2441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C146D-299E-4924-BB5D-452886A45162}"/>
              </a:ext>
            </a:extLst>
          </p:cNvPr>
          <p:cNvSpPr>
            <a:spLocks noGrp="1"/>
          </p:cNvSpPr>
          <p:nvPr>
            <p:ph type="sldNum" sz="quarter" idx="12"/>
          </p:nvPr>
        </p:nvSpPr>
        <p:spPr/>
        <p:txBody>
          <a:bodyPr/>
          <a:lstStyle/>
          <a:p>
            <a:fld id="{F3F4B2BD-268A-489B-AC42-B3AE2C9369C0}" type="slidenum">
              <a:rPr lang="en-US" smtClean="0"/>
              <a:t>‹#›</a:t>
            </a:fld>
            <a:endParaRPr lang="en-US"/>
          </a:p>
        </p:txBody>
      </p:sp>
    </p:spTree>
    <p:extLst>
      <p:ext uri="{BB962C8B-B14F-4D97-AF65-F5344CB8AC3E}">
        <p14:creationId xmlns:p14="http://schemas.microsoft.com/office/powerpoint/2010/main" val="73731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C9BDD-456E-4A8F-8EF4-9B64F5FC8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BF257-CB6C-4C49-A557-8C29038C3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EC4DE-22AF-4C34-95E1-83D9153872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C3A64-AA1E-432C-912D-66C85CBE24F9}" type="datetimeFigureOut">
              <a:rPr lang="en-US" smtClean="0"/>
              <a:t>4/1/2020</a:t>
            </a:fld>
            <a:endParaRPr lang="en-US"/>
          </a:p>
        </p:txBody>
      </p:sp>
      <p:sp>
        <p:nvSpPr>
          <p:cNvPr id="5" name="Footer Placeholder 4">
            <a:extLst>
              <a:ext uri="{FF2B5EF4-FFF2-40B4-BE49-F238E27FC236}">
                <a16:creationId xmlns:a16="http://schemas.microsoft.com/office/drawing/2014/main" id="{F1313A07-A079-4D47-BBFE-337DCB824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B144CC-67B2-4A37-B637-B8BDBC308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4B2BD-268A-489B-AC42-B3AE2C9369C0}" type="slidenum">
              <a:rPr lang="en-US" smtClean="0"/>
              <a:t>‹#›</a:t>
            </a:fld>
            <a:endParaRPr lang="en-US"/>
          </a:p>
        </p:txBody>
      </p:sp>
    </p:spTree>
    <p:extLst>
      <p:ext uri="{BB962C8B-B14F-4D97-AF65-F5344CB8AC3E}">
        <p14:creationId xmlns:p14="http://schemas.microsoft.com/office/powerpoint/2010/main" val="437885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98BAB-C77E-45CA-8A89-EA72028FA0FB}"/>
              </a:ext>
            </a:extLst>
          </p:cNvPr>
          <p:cNvSpPr>
            <a:spLocks noGrp="1"/>
          </p:cNvSpPr>
          <p:nvPr>
            <p:ph type="title"/>
          </p:nvPr>
        </p:nvSpPr>
        <p:spPr>
          <a:xfrm>
            <a:off x="3045368" y="2760841"/>
            <a:ext cx="6105194" cy="2031055"/>
          </a:xfrm>
        </p:spPr>
        <p:txBody>
          <a:bodyPr vert="horz" lIns="91440" tIns="45720" rIns="91440" bIns="45720" rtlCol="0" anchor="b">
            <a:noAutofit/>
          </a:bodyPr>
          <a:lstStyle/>
          <a:p>
            <a:pPr algn="ctr"/>
            <a:r>
              <a:rPr lang="en-US" sz="4000" dirty="0">
                <a:solidFill>
                  <a:schemeClr val="bg1"/>
                </a:solidFill>
              </a:rPr>
              <a:t>How to host a Zoom meeting with one device streaming sound and a different one the video</a:t>
            </a:r>
            <a:endParaRPr lang="en-US" sz="4000" kern="1200" dirty="0">
              <a:solidFill>
                <a:schemeClr val="bg1"/>
              </a:solidFill>
            </a:endParaRPr>
          </a:p>
        </p:txBody>
      </p:sp>
    </p:spTree>
    <p:extLst>
      <p:ext uri="{BB962C8B-B14F-4D97-AF65-F5344CB8AC3E}">
        <p14:creationId xmlns:p14="http://schemas.microsoft.com/office/powerpoint/2010/main" val="176067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C3263C4-92B4-4589-8602-80C7AA43ADE4}"/>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solidFill>
                  <a:srgbClr val="000000"/>
                </a:solidFill>
              </a:rPr>
              <a:t>If the speaker of the meeting is far away from the webcam or microphone of the laptop, you may choose to use a different device to capture sound. It will have better quality, specially in a big room.</a:t>
            </a:r>
          </a:p>
          <a:p>
            <a:pPr indent="-228600">
              <a:lnSpc>
                <a:spcPct val="90000"/>
              </a:lnSpc>
              <a:spcAft>
                <a:spcPts val="600"/>
              </a:spcAft>
              <a:buFont typeface="Arial" panose="020B0604020202020204" pitchFamily="34" charset="0"/>
              <a:buChar char="•"/>
            </a:pPr>
            <a:r>
              <a:rPr lang="en-US" sz="2400">
                <a:solidFill>
                  <a:srgbClr val="000000"/>
                </a:solidFill>
              </a:rPr>
              <a:t>This tutorial will explain how to set up and host a meeting using an iphone to capture sound and a laptop to run the meeting and capture video.</a:t>
            </a:r>
          </a:p>
        </p:txBody>
      </p:sp>
    </p:spTree>
    <p:extLst>
      <p:ext uri="{BB962C8B-B14F-4D97-AF65-F5344CB8AC3E}">
        <p14:creationId xmlns:p14="http://schemas.microsoft.com/office/powerpoint/2010/main" val="50657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F14B-C6B8-4874-81A2-99A1DC4AD3D6}"/>
              </a:ext>
            </a:extLst>
          </p:cNvPr>
          <p:cNvSpPr>
            <a:spLocks noGrp="1"/>
          </p:cNvSpPr>
          <p:nvPr>
            <p:ph type="title"/>
          </p:nvPr>
        </p:nvSpPr>
        <p:spPr/>
        <p:txBody>
          <a:bodyPr/>
          <a:lstStyle/>
          <a:p>
            <a:pPr algn="ctr"/>
            <a:r>
              <a:rPr lang="en-US" dirty="0"/>
              <a:t>Material needed</a:t>
            </a:r>
          </a:p>
        </p:txBody>
      </p:sp>
      <p:sp>
        <p:nvSpPr>
          <p:cNvPr id="3" name="TextBox 2">
            <a:extLst>
              <a:ext uri="{FF2B5EF4-FFF2-40B4-BE49-F238E27FC236}">
                <a16:creationId xmlns:a16="http://schemas.microsoft.com/office/drawing/2014/main" id="{584D18B3-172E-417E-B334-0E89256DFAF8}"/>
              </a:ext>
            </a:extLst>
          </p:cNvPr>
          <p:cNvSpPr txBox="1"/>
          <p:nvPr/>
        </p:nvSpPr>
        <p:spPr>
          <a:xfrm>
            <a:off x="8803341" y="2294965"/>
            <a:ext cx="1955920" cy="369332"/>
          </a:xfrm>
          <a:prstGeom prst="rect">
            <a:avLst/>
          </a:prstGeom>
          <a:noFill/>
        </p:spPr>
        <p:txBody>
          <a:bodyPr wrap="none" rtlCol="0">
            <a:spAutoFit/>
          </a:bodyPr>
          <a:lstStyle/>
          <a:p>
            <a:r>
              <a:rPr lang="en-US" dirty="0"/>
              <a:t>Laptop power cord</a:t>
            </a:r>
          </a:p>
        </p:txBody>
      </p:sp>
      <p:sp>
        <p:nvSpPr>
          <p:cNvPr id="4" name="TextBox 3">
            <a:extLst>
              <a:ext uri="{FF2B5EF4-FFF2-40B4-BE49-F238E27FC236}">
                <a16:creationId xmlns:a16="http://schemas.microsoft.com/office/drawing/2014/main" id="{04687378-20BA-4B57-BF8D-535458BDC103}"/>
              </a:ext>
            </a:extLst>
          </p:cNvPr>
          <p:cNvSpPr txBox="1"/>
          <p:nvPr/>
        </p:nvSpPr>
        <p:spPr>
          <a:xfrm>
            <a:off x="8693471" y="5629837"/>
            <a:ext cx="2175660" cy="369332"/>
          </a:xfrm>
          <a:prstGeom prst="rect">
            <a:avLst/>
          </a:prstGeom>
          <a:noFill/>
        </p:spPr>
        <p:txBody>
          <a:bodyPr wrap="none" rtlCol="0">
            <a:spAutoFit/>
          </a:bodyPr>
          <a:lstStyle/>
          <a:p>
            <a:r>
              <a:rPr lang="en-US" dirty="0" err="1"/>
              <a:t>Iphone</a:t>
            </a:r>
            <a:r>
              <a:rPr lang="en-US" dirty="0"/>
              <a:t> power source</a:t>
            </a:r>
          </a:p>
        </p:txBody>
      </p:sp>
      <p:sp>
        <p:nvSpPr>
          <p:cNvPr id="5" name="TextBox 4">
            <a:extLst>
              <a:ext uri="{FF2B5EF4-FFF2-40B4-BE49-F238E27FC236}">
                <a16:creationId xmlns:a16="http://schemas.microsoft.com/office/drawing/2014/main" id="{84E578DE-C7C9-422B-9DF7-456456A0C3BC}"/>
              </a:ext>
            </a:extLst>
          </p:cNvPr>
          <p:cNvSpPr txBox="1"/>
          <p:nvPr/>
        </p:nvSpPr>
        <p:spPr>
          <a:xfrm>
            <a:off x="8805521" y="3993777"/>
            <a:ext cx="975780" cy="369332"/>
          </a:xfrm>
          <a:prstGeom prst="rect">
            <a:avLst/>
          </a:prstGeom>
          <a:noFill/>
        </p:spPr>
        <p:txBody>
          <a:bodyPr wrap="none" rtlCol="0">
            <a:spAutoFit/>
          </a:bodyPr>
          <a:lstStyle/>
          <a:p>
            <a:r>
              <a:rPr lang="en-US" dirty="0"/>
              <a:t>webcam</a:t>
            </a:r>
          </a:p>
        </p:txBody>
      </p:sp>
      <p:sp>
        <p:nvSpPr>
          <p:cNvPr id="6" name="TextBox 5">
            <a:extLst>
              <a:ext uri="{FF2B5EF4-FFF2-40B4-BE49-F238E27FC236}">
                <a16:creationId xmlns:a16="http://schemas.microsoft.com/office/drawing/2014/main" id="{11CC904A-4BF0-4E92-951D-00CFD57830E8}"/>
              </a:ext>
            </a:extLst>
          </p:cNvPr>
          <p:cNvSpPr txBox="1"/>
          <p:nvPr/>
        </p:nvSpPr>
        <p:spPr>
          <a:xfrm>
            <a:off x="8645658" y="6208178"/>
            <a:ext cx="2329420" cy="369332"/>
          </a:xfrm>
          <a:prstGeom prst="rect">
            <a:avLst/>
          </a:prstGeom>
          <a:noFill/>
        </p:spPr>
        <p:txBody>
          <a:bodyPr wrap="none" rtlCol="0">
            <a:spAutoFit/>
          </a:bodyPr>
          <a:lstStyle/>
          <a:p>
            <a:r>
              <a:rPr lang="en-US" dirty="0" err="1"/>
              <a:t>Iphone</a:t>
            </a:r>
            <a:r>
              <a:rPr lang="en-US" dirty="0"/>
              <a:t> with Zoom App</a:t>
            </a:r>
          </a:p>
        </p:txBody>
      </p:sp>
      <p:sp>
        <p:nvSpPr>
          <p:cNvPr id="7" name="TextBox 6">
            <a:extLst>
              <a:ext uri="{FF2B5EF4-FFF2-40B4-BE49-F238E27FC236}">
                <a16:creationId xmlns:a16="http://schemas.microsoft.com/office/drawing/2014/main" id="{BCE7B0E1-8288-415D-A0FC-F7D0EB720697}"/>
              </a:ext>
            </a:extLst>
          </p:cNvPr>
          <p:cNvSpPr txBox="1"/>
          <p:nvPr/>
        </p:nvSpPr>
        <p:spPr>
          <a:xfrm>
            <a:off x="8457669" y="3575961"/>
            <a:ext cx="2316532" cy="369332"/>
          </a:xfrm>
          <a:prstGeom prst="rect">
            <a:avLst/>
          </a:prstGeom>
          <a:noFill/>
        </p:spPr>
        <p:txBody>
          <a:bodyPr wrap="none" rtlCol="0">
            <a:spAutoFit/>
          </a:bodyPr>
          <a:lstStyle/>
          <a:p>
            <a:r>
              <a:rPr lang="en-US" dirty="0"/>
              <a:t>Laptop with Zoom App</a:t>
            </a:r>
          </a:p>
        </p:txBody>
      </p:sp>
      <p:pic>
        <p:nvPicPr>
          <p:cNvPr id="8" name="Picture 7" descr="A picture containing indoor, table, sitting, small&#10;&#10;Description automatically generated">
            <a:extLst>
              <a:ext uri="{FF2B5EF4-FFF2-40B4-BE49-F238E27FC236}">
                <a16:creationId xmlns:a16="http://schemas.microsoft.com/office/drawing/2014/main" id="{C846E2CD-5C71-4D3B-8E91-40D4744DF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2517"/>
            <a:ext cx="6858000" cy="5143500"/>
          </a:xfrm>
          <a:prstGeom prst="rect">
            <a:avLst/>
          </a:prstGeom>
        </p:spPr>
      </p:pic>
      <p:cxnSp>
        <p:nvCxnSpPr>
          <p:cNvPr id="10" name="Straight Arrow Connector 9">
            <a:extLst>
              <a:ext uri="{FF2B5EF4-FFF2-40B4-BE49-F238E27FC236}">
                <a16:creationId xmlns:a16="http://schemas.microsoft.com/office/drawing/2014/main" id="{971157BF-E92F-462B-8411-4A1252EE76BB}"/>
              </a:ext>
            </a:extLst>
          </p:cNvPr>
          <p:cNvCxnSpPr/>
          <p:nvPr/>
        </p:nvCxnSpPr>
        <p:spPr>
          <a:xfrm flipH="1">
            <a:off x="6304547" y="2560320"/>
            <a:ext cx="2310064" cy="1039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EEBD69-2AB6-4FCD-A178-772FF4FA1F0B}"/>
              </a:ext>
            </a:extLst>
          </p:cNvPr>
          <p:cNvCxnSpPr>
            <a:cxnSpLocks/>
          </p:cNvCxnSpPr>
          <p:nvPr/>
        </p:nvCxnSpPr>
        <p:spPr>
          <a:xfrm flipH="1" flipV="1">
            <a:off x="5149515" y="4926975"/>
            <a:ext cx="3465096" cy="89111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8F9CAE-B089-4E99-A93C-F33338027106}"/>
              </a:ext>
            </a:extLst>
          </p:cNvPr>
          <p:cNvCxnSpPr/>
          <p:nvPr/>
        </p:nvCxnSpPr>
        <p:spPr>
          <a:xfrm flipH="1">
            <a:off x="6304547" y="4193704"/>
            <a:ext cx="2310064" cy="1039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D35F5D-8E9D-4434-9EA7-E83285B46588}"/>
              </a:ext>
            </a:extLst>
          </p:cNvPr>
          <p:cNvCxnSpPr>
            <a:cxnSpLocks/>
          </p:cNvCxnSpPr>
          <p:nvPr/>
        </p:nvCxnSpPr>
        <p:spPr>
          <a:xfrm flipH="1" flipV="1">
            <a:off x="6006353" y="5737412"/>
            <a:ext cx="2608258" cy="60063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CC5703-1BCD-4637-80F1-9D0CDCED0422}"/>
              </a:ext>
            </a:extLst>
          </p:cNvPr>
          <p:cNvCxnSpPr/>
          <p:nvPr/>
        </p:nvCxnSpPr>
        <p:spPr>
          <a:xfrm flipH="1">
            <a:off x="5884772" y="3849389"/>
            <a:ext cx="2310064" cy="1039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46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B32D-F6A1-476B-95A6-9DA79FED5402}"/>
              </a:ext>
            </a:extLst>
          </p:cNvPr>
          <p:cNvSpPr>
            <a:spLocks noGrp="1"/>
          </p:cNvSpPr>
          <p:nvPr>
            <p:ph type="title"/>
          </p:nvPr>
        </p:nvSpPr>
        <p:spPr/>
        <p:txBody>
          <a:bodyPr/>
          <a:lstStyle/>
          <a:p>
            <a:r>
              <a:rPr lang="en-US" dirty="0"/>
              <a:t>Setting up  the hardware</a:t>
            </a:r>
          </a:p>
        </p:txBody>
      </p:sp>
      <p:sp>
        <p:nvSpPr>
          <p:cNvPr id="4" name="TextBox 3">
            <a:extLst>
              <a:ext uri="{FF2B5EF4-FFF2-40B4-BE49-F238E27FC236}">
                <a16:creationId xmlns:a16="http://schemas.microsoft.com/office/drawing/2014/main" id="{A6C8D7D7-F4FF-4B43-B4F2-25014B7E1966}"/>
              </a:ext>
            </a:extLst>
          </p:cNvPr>
          <p:cNvSpPr txBox="1"/>
          <p:nvPr/>
        </p:nvSpPr>
        <p:spPr>
          <a:xfrm>
            <a:off x="3984813" y="1558409"/>
            <a:ext cx="8008844" cy="923330"/>
          </a:xfrm>
          <a:prstGeom prst="rect">
            <a:avLst/>
          </a:prstGeom>
          <a:noFill/>
        </p:spPr>
        <p:txBody>
          <a:bodyPr wrap="square" rtlCol="0">
            <a:spAutoFit/>
          </a:bodyPr>
          <a:lstStyle/>
          <a:p>
            <a:r>
              <a:rPr lang="en-US" dirty="0"/>
              <a:t>Make sure that the laptop and the </a:t>
            </a:r>
            <a:r>
              <a:rPr lang="en-US" dirty="0" err="1"/>
              <a:t>iPHONE</a:t>
            </a:r>
            <a:r>
              <a:rPr lang="en-US" dirty="0"/>
              <a:t> are connected to a power source. For the </a:t>
            </a:r>
            <a:r>
              <a:rPr lang="en-US" dirty="0" err="1"/>
              <a:t>iPHONE</a:t>
            </a:r>
            <a:r>
              <a:rPr lang="en-US" dirty="0"/>
              <a:t>, a </a:t>
            </a:r>
            <a:r>
              <a:rPr lang="en-US" dirty="0" err="1"/>
              <a:t>powerbank</a:t>
            </a:r>
            <a:r>
              <a:rPr lang="en-US" dirty="0"/>
              <a:t> is preferable, to provide some mobility in case the speaker is moving around.</a:t>
            </a:r>
          </a:p>
        </p:txBody>
      </p:sp>
      <p:pic>
        <p:nvPicPr>
          <p:cNvPr id="5" name="Picture 4" descr="A picture containing indoor, room, living, fireplace&#10;&#10;Description automatically generated">
            <a:extLst>
              <a:ext uri="{FF2B5EF4-FFF2-40B4-BE49-F238E27FC236}">
                <a16:creationId xmlns:a16="http://schemas.microsoft.com/office/drawing/2014/main" id="{DE494A81-E826-44F8-AB6E-8E811DAC8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6092" y="2066363"/>
            <a:ext cx="4195483" cy="3146612"/>
          </a:xfrm>
          <a:prstGeom prst="rect">
            <a:avLst/>
          </a:prstGeom>
        </p:spPr>
      </p:pic>
      <p:pic>
        <p:nvPicPr>
          <p:cNvPr id="6" name="Picture 5" descr="A person standing in front of a computer&#10;&#10;Description automatically generated">
            <a:extLst>
              <a:ext uri="{FF2B5EF4-FFF2-40B4-BE49-F238E27FC236}">
                <a16:creationId xmlns:a16="http://schemas.microsoft.com/office/drawing/2014/main" id="{390FEB2B-7873-4CD2-883E-494518383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040" y="3559638"/>
            <a:ext cx="4459704" cy="3344778"/>
          </a:xfrm>
          <a:prstGeom prst="rect">
            <a:avLst/>
          </a:prstGeom>
        </p:spPr>
      </p:pic>
      <p:pic>
        <p:nvPicPr>
          <p:cNvPr id="7" name="Picture 6" descr="A computer sitting on top of a table&#10;&#10;Description automatically generated">
            <a:extLst>
              <a:ext uri="{FF2B5EF4-FFF2-40B4-BE49-F238E27FC236}">
                <a16:creationId xmlns:a16="http://schemas.microsoft.com/office/drawing/2014/main" id="{65C650F0-2D18-438F-B17B-9BD128314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488" y="3559638"/>
            <a:ext cx="4459704" cy="3344778"/>
          </a:xfrm>
          <a:prstGeom prst="rect">
            <a:avLst/>
          </a:prstGeom>
        </p:spPr>
      </p:pic>
      <p:sp>
        <p:nvSpPr>
          <p:cNvPr id="8" name="TextBox 7">
            <a:extLst>
              <a:ext uri="{FF2B5EF4-FFF2-40B4-BE49-F238E27FC236}">
                <a16:creationId xmlns:a16="http://schemas.microsoft.com/office/drawing/2014/main" id="{879C7038-CF84-4601-94A7-FEE88F4CE6DC}"/>
              </a:ext>
            </a:extLst>
          </p:cNvPr>
          <p:cNvSpPr txBox="1"/>
          <p:nvPr/>
        </p:nvSpPr>
        <p:spPr>
          <a:xfrm>
            <a:off x="4052236" y="2839453"/>
            <a:ext cx="814262" cy="369332"/>
          </a:xfrm>
          <a:prstGeom prst="rect">
            <a:avLst/>
          </a:prstGeom>
          <a:noFill/>
        </p:spPr>
        <p:txBody>
          <a:bodyPr wrap="none" rtlCol="0">
            <a:spAutoFit/>
          </a:bodyPr>
          <a:lstStyle/>
          <a:p>
            <a:r>
              <a:rPr lang="en-US" dirty="0"/>
              <a:t>AUDIO</a:t>
            </a:r>
          </a:p>
        </p:txBody>
      </p:sp>
      <p:sp>
        <p:nvSpPr>
          <p:cNvPr id="9" name="TextBox 8">
            <a:extLst>
              <a:ext uri="{FF2B5EF4-FFF2-40B4-BE49-F238E27FC236}">
                <a16:creationId xmlns:a16="http://schemas.microsoft.com/office/drawing/2014/main" id="{8123D83C-D826-413A-9443-C4099AFFAF3D}"/>
              </a:ext>
            </a:extLst>
          </p:cNvPr>
          <p:cNvSpPr txBox="1"/>
          <p:nvPr/>
        </p:nvSpPr>
        <p:spPr>
          <a:xfrm>
            <a:off x="7990599" y="2924294"/>
            <a:ext cx="777392" cy="369332"/>
          </a:xfrm>
          <a:prstGeom prst="rect">
            <a:avLst/>
          </a:prstGeom>
          <a:noFill/>
        </p:spPr>
        <p:txBody>
          <a:bodyPr wrap="none" rtlCol="0">
            <a:spAutoFit/>
          </a:bodyPr>
          <a:lstStyle/>
          <a:p>
            <a:r>
              <a:rPr lang="en-US" dirty="0"/>
              <a:t>VIDEO</a:t>
            </a:r>
          </a:p>
        </p:txBody>
      </p:sp>
      <p:sp>
        <p:nvSpPr>
          <p:cNvPr id="10" name="TextBox 9">
            <a:extLst>
              <a:ext uri="{FF2B5EF4-FFF2-40B4-BE49-F238E27FC236}">
                <a16:creationId xmlns:a16="http://schemas.microsoft.com/office/drawing/2014/main" id="{275357A9-F5F6-4ECF-AED0-C97D1F54BB2F}"/>
              </a:ext>
            </a:extLst>
          </p:cNvPr>
          <p:cNvSpPr txBox="1"/>
          <p:nvPr/>
        </p:nvSpPr>
        <p:spPr>
          <a:xfrm>
            <a:off x="4535646" y="5368079"/>
            <a:ext cx="914033" cy="369332"/>
          </a:xfrm>
          <a:prstGeom prst="rect">
            <a:avLst/>
          </a:prstGeom>
          <a:noFill/>
        </p:spPr>
        <p:txBody>
          <a:bodyPr wrap="none" rtlCol="0">
            <a:spAutoFit/>
          </a:bodyPr>
          <a:lstStyle/>
          <a:p>
            <a:r>
              <a:rPr lang="en-US" dirty="0" err="1">
                <a:solidFill>
                  <a:schemeClr val="bg1"/>
                </a:solidFill>
              </a:rPr>
              <a:t>iPHONE</a:t>
            </a:r>
            <a:endParaRPr lang="en-US" dirty="0">
              <a:solidFill>
                <a:schemeClr val="bg1"/>
              </a:solidFill>
            </a:endParaRPr>
          </a:p>
        </p:txBody>
      </p:sp>
      <p:sp>
        <p:nvSpPr>
          <p:cNvPr id="11" name="TextBox 10">
            <a:extLst>
              <a:ext uri="{FF2B5EF4-FFF2-40B4-BE49-F238E27FC236}">
                <a16:creationId xmlns:a16="http://schemas.microsoft.com/office/drawing/2014/main" id="{45A54CE8-75FA-433F-9787-F3A16AF04BF4}"/>
              </a:ext>
            </a:extLst>
          </p:cNvPr>
          <p:cNvSpPr txBox="1"/>
          <p:nvPr/>
        </p:nvSpPr>
        <p:spPr>
          <a:xfrm>
            <a:off x="7868828" y="5368079"/>
            <a:ext cx="2117054" cy="369332"/>
          </a:xfrm>
          <a:prstGeom prst="rect">
            <a:avLst/>
          </a:prstGeom>
          <a:noFill/>
        </p:spPr>
        <p:txBody>
          <a:bodyPr wrap="none" rtlCol="0">
            <a:spAutoFit/>
          </a:bodyPr>
          <a:lstStyle/>
          <a:p>
            <a:r>
              <a:rPr lang="en-US" dirty="0">
                <a:solidFill>
                  <a:schemeClr val="bg1"/>
                </a:solidFill>
              </a:rPr>
              <a:t>Webcam and Laptop</a:t>
            </a:r>
          </a:p>
        </p:txBody>
      </p:sp>
    </p:spTree>
    <p:extLst>
      <p:ext uri="{BB962C8B-B14F-4D97-AF65-F5344CB8AC3E}">
        <p14:creationId xmlns:p14="http://schemas.microsoft.com/office/powerpoint/2010/main" val="66137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0FB32D-F6A1-476B-95A6-9DA79FED5402}"/>
              </a:ext>
            </a:extLst>
          </p:cNvPr>
          <p:cNvSpPr>
            <a:spLocks noGrp="1"/>
          </p:cNvSpPr>
          <p:nvPr>
            <p:ph type="title"/>
          </p:nvPr>
        </p:nvSpPr>
        <p:spPr>
          <a:xfrm>
            <a:off x="4725037" y="216966"/>
            <a:ext cx="7152538" cy="1454051"/>
          </a:xfrm>
        </p:spPr>
        <p:txBody>
          <a:bodyPr vert="horz" lIns="91440" tIns="45720" rIns="91440" bIns="45720" rtlCol="0" anchor="ctr">
            <a:normAutofit/>
          </a:bodyPr>
          <a:lstStyle/>
          <a:p>
            <a:r>
              <a:rPr lang="en-US" kern="1200" dirty="0">
                <a:solidFill>
                  <a:srgbClr val="000000"/>
                </a:solidFill>
                <a:latin typeface="+mj-lt"/>
                <a:ea typeface="+mj-ea"/>
                <a:cs typeface="+mj-cs"/>
              </a:rPr>
              <a:t>Setting up the software</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 shot of a computer&#10;&#10;Description automatically generated">
            <a:extLst>
              <a:ext uri="{FF2B5EF4-FFF2-40B4-BE49-F238E27FC236}">
                <a16:creationId xmlns:a16="http://schemas.microsoft.com/office/drawing/2014/main" id="{E1F527F2-DFF8-46B2-8705-A605A55E6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9" y="2065913"/>
            <a:ext cx="3661831" cy="2746373"/>
          </a:xfrm>
          <a:prstGeom prst="rect">
            <a:avLst/>
          </a:prstGeom>
        </p:spPr>
      </p:pic>
      <p:sp>
        <p:nvSpPr>
          <p:cNvPr id="3" name="TextBox 2">
            <a:extLst>
              <a:ext uri="{FF2B5EF4-FFF2-40B4-BE49-F238E27FC236}">
                <a16:creationId xmlns:a16="http://schemas.microsoft.com/office/drawing/2014/main" id="{2DA1D05F-3175-445D-8176-527D0716A5CB}"/>
              </a:ext>
            </a:extLst>
          </p:cNvPr>
          <p:cNvSpPr txBox="1"/>
          <p:nvPr/>
        </p:nvSpPr>
        <p:spPr>
          <a:xfrm>
            <a:off x="5429785" y="1257025"/>
            <a:ext cx="6447789" cy="5400962"/>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dirty="0">
                <a:solidFill>
                  <a:srgbClr val="000000"/>
                </a:solidFill>
              </a:rPr>
              <a:t>IMAGE</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marL="285750" indent="-228600">
              <a:lnSpc>
                <a:spcPct val="90000"/>
              </a:lnSpc>
              <a:spcAft>
                <a:spcPts val="600"/>
              </a:spcAft>
              <a:buFont typeface="Arial" panose="020B0604020202020204" pitchFamily="34" charset="0"/>
              <a:buChar char="•"/>
            </a:pPr>
            <a:r>
              <a:rPr lang="en-US" sz="1600" dirty="0">
                <a:solidFill>
                  <a:srgbClr val="000000"/>
                </a:solidFill>
              </a:rPr>
              <a:t>From the laptop, you will set up the HOST account. </a:t>
            </a:r>
          </a:p>
          <a:p>
            <a:pPr marL="285750" indent="-228600">
              <a:lnSpc>
                <a:spcPct val="90000"/>
              </a:lnSpc>
              <a:spcAft>
                <a:spcPts val="600"/>
              </a:spcAft>
              <a:buFont typeface="Arial" panose="020B0604020202020204" pitchFamily="34" charset="0"/>
              <a:buChar char="•"/>
            </a:pPr>
            <a:r>
              <a:rPr lang="en-US" sz="1600" dirty="0">
                <a:solidFill>
                  <a:srgbClr val="000000"/>
                </a:solidFill>
              </a:rPr>
              <a:t>Log in to Zoom, using the host code or ask the organizer to grant you host privileges. You do not need audio in the laptop (all communications with the HOST need to be done by the CHAT feature of Zoom.</a:t>
            </a:r>
          </a:p>
          <a:p>
            <a:pPr marL="285750" indent="-228600">
              <a:lnSpc>
                <a:spcPct val="90000"/>
              </a:lnSpc>
              <a:spcAft>
                <a:spcPts val="600"/>
              </a:spcAft>
              <a:buFont typeface="Arial" panose="020B0604020202020204" pitchFamily="34" charset="0"/>
              <a:buChar char="•"/>
            </a:pPr>
            <a:r>
              <a:rPr lang="en-US" sz="1600" dirty="0">
                <a:solidFill>
                  <a:srgbClr val="000000"/>
                </a:solidFill>
              </a:rPr>
              <a:t>It is very important, to avoid echo, that the laptop has the speakers muted and the microphone muted. It is better to not activate audio at all in this account. One option is to chose “Join audio by calling in (and do not call in) (fig 1).</a:t>
            </a:r>
          </a:p>
          <a:p>
            <a:pPr marL="285750" indent="-228600">
              <a:lnSpc>
                <a:spcPct val="90000"/>
              </a:lnSpc>
              <a:spcAft>
                <a:spcPts val="600"/>
              </a:spcAft>
              <a:buFont typeface="Arial" panose="020B0604020202020204" pitchFamily="34" charset="0"/>
              <a:buChar char="•"/>
            </a:pPr>
            <a:r>
              <a:rPr lang="en-US" sz="1600" dirty="0">
                <a:solidFill>
                  <a:srgbClr val="000000"/>
                </a:solidFill>
              </a:rPr>
              <a:t>When prompted, mute all attendees to avoid background noise during broadcast. You can do that from the PARTICIPANTS screen.</a:t>
            </a:r>
          </a:p>
          <a:p>
            <a:pPr marL="285750" indent="-228600">
              <a:lnSpc>
                <a:spcPct val="90000"/>
              </a:lnSpc>
              <a:spcAft>
                <a:spcPts val="600"/>
              </a:spcAft>
              <a:buFont typeface="Arial" panose="020B0604020202020204" pitchFamily="34" charset="0"/>
              <a:buChar char="•"/>
            </a:pPr>
            <a:r>
              <a:rPr lang="en-US" sz="1600" dirty="0">
                <a:solidFill>
                  <a:srgbClr val="000000"/>
                </a:solidFill>
              </a:rPr>
              <a:t>Set up the camera. It seems more versatile for the coordinator of the meeting, to use an independent camera (not built-in) since you may need to use the laptop to mute and unmute users and that could move the image if you use built-in cameras.</a:t>
            </a:r>
          </a:p>
          <a:p>
            <a:pPr marL="285750" indent="-228600">
              <a:lnSpc>
                <a:spcPct val="90000"/>
              </a:lnSpc>
              <a:spcAft>
                <a:spcPts val="600"/>
              </a:spcAft>
              <a:buFont typeface="Arial" panose="020B0604020202020204" pitchFamily="34" charset="0"/>
              <a:buChar char="•"/>
            </a:pPr>
            <a:r>
              <a:rPr lang="en-US" sz="1600" dirty="0">
                <a:solidFill>
                  <a:srgbClr val="000000"/>
                </a:solidFill>
              </a:rPr>
              <a:t>The HOST can chose one of the images as the main one (otherwise the main image will be switching form user to user depending on where the sound is coming). For having the image of the camera as the main display, the HOST can PIN the image coming from the camera, or MAKE SPOTLIGHT. The HOST can access those features clicking on the (…) in the image of interest, opening the menu of options. </a:t>
            </a:r>
          </a:p>
          <a:p>
            <a:pPr indent="-228600">
              <a:lnSpc>
                <a:spcPct val="90000"/>
              </a:lnSpc>
              <a:spcAft>
                <a:spcPts val="600"/>
              </a:spcAft>
              <a:buFont typeface="Arial" panose="020B0604020202020204" pitchFamily="34" charset="0"/>
              <a:buChar char="•"/>
            </a:pPr>
            <a:endParaRPr lang="en-US" sz="1000" dirty="0">
              <a:solidFill>
                <a:srgbClr val="000000"/>
              </a:solidFill>
            </a:endParaRPr>
          </a:p>
        </p:txBody>
      </p:sp>
    </p:spTree>
    <p:extLst>
      <p:ext uri="{BB962C8B-B14F-4D97-AF65-F5344CB8AC3E}">
        <p14:creationId xmlns:p14="http://schemas.microsoft.com/office/powerpoint/2010/main" val="1719529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C40FB32D-F6A1-476B-95A6-9DA79FED5402}"/>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kern="1200">
                <a:solidFill>
                  <a:srgbClr val="FFFFFF"/>
                </a:solidFill>
                <a:latin typeface="+mj-lt"/>
                <a:ea typeface="+mj-ea"/>
                <a:cs typeface="+mj-cs"/>
              </a:rPr>
              <a:t>Setting up the software</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A1D05F-3175-445D-8176-527D0716A5CB}"/>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solidFill>
                  <a:srgbClr val="000000"/>
                </a:solidFill>
              </a:rPr>
              <a:t>SOUND</a:t>
            </a:r>
          </a:p>
          <a:p>
            <a:pPr indent="-228600">
              <a:lnSpc>
                <a:spcPct val="90000"/>
              </a:lnSpc>
              <a:spcAft>
                <a:spcPts val="600"/>
              </a:spcAft>
              <a:buFont typeface="Arial" panose="020B0604020202020204" pitchFamily="34" charset="0"/>
              <a:buChar char="•"/>
            </a:pPr>
            <a:endParaRPr lang="en-US" sz="2400">
              <a:solidFill>
                <a:srgbClr val="000000"/>
              </a:solidFill>
            </a:endParaRPr>
          </a:p>
          <a:p>
            <a:pPr marL="285750" indent="-228600">
              <a:lnSpc>
                <a:spcPct val="90000"/>
              </a:lnSpc>
              <a:spcAft>
                <a:spcPts val="600"/>
              </a:spcAft>
              <a:buFont typeface="Arial" panose="020B0604020202020204" pitchFamily="34" charset="0"/>
              <a:buChar char="•"/>
            </a:pPr>
            <a:r>
              <a:rPr lang="en-US" sz="2400">
                <a:solidFill>
                  <a:srgbClr val="000000"/>
                </a:solidFill>
              </a:rPr>
              <a:t>From the iphone, log in to Zoom.  </a:t>
            </a:r>
          </a:p>
          <a:p>
            <a:pPr marL="285750" indent="-228600">
              <a:lnSpc>
                <a:spcPct val="90000"/>
              </a:lnSpc>
              <a:spcAft>
                <a:spcPts val="600"/>
              </a:spcAft>
              <a:buFont typeface="Arial" panose="020B0604020202020204" pitchFamily="34" charset="0"/>
              <a:buChar char="•"/>
            </a:pPr>
            <a:r>
              <a:rPr lang="en-US" sz="2400">
                <a:solidFill>
                  <a:srgbClr val="000000"/>
                </a:solidFill>
              </a:rPr>
              <a:t>Turn off the camera and turn off the volume, since you will use this device only as microphone (it can be very distracting to the presenter if background noise is coming from the iphone).</a:t>
            </a:r>
          </a:p>
          <a:p>
            <a:pPr marL="285750" indent="-228600">
              <a:lnSpc>
                <a:spcPct val="90000"/>
              </a:lnSpc>
              <a:spcAft>
                <a:spcPts val="600"/>
              </a:spcAft>
              <a:buFont typeface="Arial" panose="020B0604020202020204" pitchFamily="34" charset="0"/>
              <a:buChar char="•"/>
            </a:pPr>
            <a:r>
              <a:rPr lang="en-US" sz="2400">
                <a:solidFill>
                  <a:srgbClr val="000000"/>
                </a:solidFill>
              </a:rPr>
              <a:t> Unmute this device.</a:t>
            </a:r>
          </a:p>
        </p:txBody>
      </p:sp>
    </p:spTree>
    <p:extLst>
      <p:ext uri="{BB962C8B-B14F-4D97-AF65-F5344CB8AC3E}">
        <p14:creationId xmlns:p14="http://schemas.microsoft.com/office/powerpoint/2010/main" val="19880534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C40FB32D-F6A1-476B-95A6-9DA79FED5402}"/>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kern="1200">
                <a:solidFill>
                  <a:srgbClr val="FFFFFF"/>
                </a:solidFill>
                <a:latin typeface="+mj-lt"/>
                <a:ea typeface="+mj-ea"/>
                <a:cs typeface="+mj-cs"/>
              </a:rPr>
              <a:t>Managing the meeting</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A1D05F-3175-445D-8176-527D0716A5CB}"/>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000000"/>
                </a:solidFill>
              </a:rPr>
              <a:t>TESTING </a:t>
            </a:r>
          </a:p>
          <a:p>
            <a:pPr indent="-228600">
              <a:lnSpc>
                <a:spcPct val="90000"/>
              </a:lnSpc>
              <a:spcAft>
                <a:spcPts val="600"/>
              </a:spcAft>
              <a:buFont typeface="Arial" panose="020B0604020202020204" pitchFamily="34" charset="0"/>
              <a:buChar char="•"/>
            </a:pPr>
            <a:r>
              <a:rPr lang="en-US" sz="2000" dirty="0">
                <a:solidFill>
                  <a:srgbClr val="000000"/>
                </a:solidFill>
              </a:rPr>
              <a:t>Set up the laptop so you can see what is being streaming.</a:t>
            </a:r>
          </a:p>
          <a:p>
            <a:pPr indent="-228600">
              <a:lnSpc>
                <a:spcPct val="90000"/>
              </a:lnSpc>
              <a:spcAft>
                <a:spcPts val="600"/>
              </a:spcAft>
              <a:buFont typeface="Arial" panose="020B0604020202020204" pitchFamily="34" charset="0"/>
              <a:buChar char="•"/>
            </a:pPr>
            <a:r>
              <a:rPr lang="en-US" sz="2000" dirty="0">
                <a:solidFill>
                  <a:srgbClr val="000000"/>
                </a:solidFill>
              </a:rPr>
              <a:t>From the Laptop, ensure that everybody is on mute. See in ATTENDEES that the microphones are muted except the </a:t>
            </a:r>
            <a:r>
              <a:rPr lang="en-US" sz="2000" dirty="0" err="1">
                <a:solidFill>
                  <a:srgbClr val="000000"/>
                </a:solidFill>
              </a:rPr>
              <a:t>iphone</a:t>
            </a:r>
            <a:r>
              <a:rPr lang="en-US" sz="2000" dirty="0">
                <a:solidFill>
                  <a:srgbClr val="000000"/>
                </a:solidFill>
              </a:rPr>
              <a:t> that is broadcasting the sound.</a:t>
            </a:r>
          </a:p>
          <a:p>
            <a:pPr indent="-228600">
              <a:lnSpc>
                <a:spcPct val="90000"/>
              </a:lnSpc>
              <a:spcAft>
                <a:spcPts val="600"/>
              </a:spcAft>
              <a:buFont typeface="Arial" panose="020B0604020202020204" pitchFamily="34" charset="0"/>
              <a:buChar char="•"/>
            </a:pPr>
            <a:r>
              <a:rPr lang="en-US" sz="2000" dirty="0">
                <a:solidFill>
                  <a:srgbClr val="000000"/>
                </a:solidFill>
              </a:rPr>
              <a:t>Make a sound test, asking the audience using the CHAT that the sound works well.</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a:lnSpc>
                <a:spcPct val="90000"/>
              </a:lnSpc>
              <a:spcAft>
                <a:spcPts val="600"/>
              </a:spcAft>
            </a:pPr>
            <a:r>
              <a:rPr lang="en-US" sz="2000" dirty="0">
                <a:solidFill>
                  <a:srgbClr val="000000"/>
                </a:solidFill>
              </a:rPr>
              <a:t>RUNNING THE MEETING</a:t>
            </a:r>
          </a:p>
          <a:p>
            <a:pPr indent="-228600">
              <a:lnSpc>
                <a:spcPct val="90000"/>
              </a:lnSpc>
              <a:spcAft>
                <a:spcPts val="600"/>
              </a:spcAft>
              <a:buFont typeface="Arial" panose="020B0604020202020204" pitchFamily="34" charset="0"/>
              <a:buChar char="•"/>
            </a:pPr>
            <a:r>
              <a:rPr lang="en-US" sz="2000" dirty="0">
                <a:solidFill>
                  <a:srgbClr val="000000"/>
                </a:solidFill>
              </a:rPr>
              <a:t>Record the meeting if needed. It will produce a large file, so think twice if needed.</a:t>
            </a:r>
          </a:p>
          <a:p>
            <a:pPr indent="-228600">
              <a:lnSpc>
                <a:spcPct val="90000"/>
              </a:lnSpc>
              <a:spcAft>
                <a:spcPts val="600"/>
              </a:spcAft>
              <a:buFont typeface="Arial" panose="020B0604020202020204" pitchFamily="34" charset="0"/>
              <a:buChar char="•"/>
            </a:pPr>
            <a:r>
              <a:rPr lang="en-US" sz="2000" dirty="0">
                <a:solidFill>
                  <a:srgbClr val="000000"/>
                </a:solidFill>
              </a:rPr>
              <a:t>Mute and unmute participants as needed. </a:t>
            </a:r>
          </a:p>
          <a:p>
            <a:pPr indent="-228600">
              <a:lnSpc>
                <a:spcPct val="90000"/>
              </a:lnSpc>
              <a:spcAft>
                <a:spcPts val="600"/>
              </a:spcAft>
              <a:buFont typeface="Arial" panose="020B0604020202020204" pitchFamily="34" charset="0"/>
              <a:buChar char="•"/>
            </a:pPr>
            <a:r>
              <a:rPr lang="en-US" sz="2000" dirty="0">
                <a:solidFill>
                  <a:srgbClr val="000000"/>
                </a:solidFill>
              </a:rPr>
              <a:t>Use the CHAT for communication. </a:t>
            </a: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23843036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562E-C601-49AE-B535-914E1491F50B}"/>
              </a:ext>
            </a:extLst>
          </p:cNvPr>
          <p:cNvSpPr>
            <a:spLocks noGrp="1"/>
          </p:cNvSpPr>
          <p:nvPr>
            <p:ph type="title"/>
          </p:nvPr>
        </p:nvSpPr>
        <p:spPr/>
        <p:txBody>
          <a:bodyPr/>
          <a:lstStyle/>
          <a:p>
            <a:endParaRPr lang="en-US" dirty="0"/>
          </a:p>
        </p:txBody>
      </p:sp>
      <p:pic>
        <p:nvPicPr>
          <p:cNvPr id="3" name="Picture 2" descr="A screen shot of a computer monitor&#10;&#10;Description automatically generated">
            <a:extLst>
              <a:ext uri="{FF2B5EF4-FFF2-40B4-BE49-F238E27FC236}">
                <a16:creationId xmlns:a16="http://schemas.microsoft.com/office/drawing/2014/main" id="{49698D97-A197-4AC9-9C4B-7070C52A4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 y="0"/>
            <a:ext cx="9144000" cy="6858000"/>
          </a:xfrm>
          <a:prstGeom prst="rect">
            <a:avLst/>
          </a:prstGeom>
        </p:spPr>
      </p:pic>
      <p:sp>
        <p:nvSpPr>
          <p:cNvPr id="4" name="TextBox 3">
            <a:extLst>
              <a:ext uri="{FF2B5EF4-FFF2-40B4-BE49-F238E27FC236}">
                <a16:creationId xmlns:a16="http://schemas.microsoft.com/office/drawing/2014/main" id="{5A3E6D72-62AD-4072-B905-596241D5B9FF}"/>
              </a:ext>
            </a:extLst>
          </p:cNvPr>
          <p:cNvSpPr txBox="1"/>
          <p:nvPr/>
        </p:nvSpPr>
        <p:spPr>
          <a:xfrm>
            <a:off x="9063318" y="2357717"/>
            <a:ext cx="2958353" cy="646331"/>
          </a:xfrm>
          <a:prstGeom prst="rect">
            <a:avLst/>
          </a:prstGeom>
          <a:noFill/>
        </p:spPr>
        <p:txBody>
          <a:bodyPr wrap="square" rtlCol="0">
            <a:spAutoFit/>
          </a:bodyPr>
          <a:lstStyle/>
          <a:p>
            <a:r>
              <a:rPr lang="en-US" dirty="0"/>
              <a:t>Laptop for the manager of the meeting</a:t>
            </a:r>
          </a:p>
        </p:txBody>
      </p:sp>
    </p:spTree>
    <p:extLst>
      <p:ext uri="{BB962C8B-B14F-4D97-AF65-F5344CB8AC3E}">
        <p14:creationId xmlns:p14="http://schemas.microsoft.com/office/powerpoint/2010/main" val="2235864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869B6-2E79-40B8-93F4-D97AE599F119}"/>
              </a:ext>
            </a:extLst>
          </p:cNvPr>
          <p:cNvPicPr>
            <a:picLocks noChangeAspect="1"/>
          </p:cNvPicPr>
          <p:nvPr/>
        </p:nvPicPr>
        <p:blipFill>
          <a:blip r:embed="rId2"/>
          <a:stretch>
            <a:fillRect/>
          </a:stretch>
        </p:blipFill>
        <p:spPr>
          <a:xfrm>
            <a:off x="0" y="-1"/>
            <a:ext cx="12102353" cy="6807573"/>
          </a:xfrm>
          <a:prstGeom prst="rect">
            <a:avLst/>
          </a:prstGeom>
        </p:spPr>
      </p:pic>
      <p:sp>
        <p:nvSpPr>
          <p:cNvPr id="5" name="TextBox 4">
            <a:extLst>
              <a:ext uri="{FF2B5EF4-FFF2-40B4-BE49-F238E27FC236}">
                <a16:creationId xmlns:a16="http://schemas.microsoft.com/office/drawing/2014/main" id="{931A3240-AF57-403C-A740-3A50BD27867A}"/>
              </a:ext>
            </a:extLst>
          </p:cNvPr>
          <p:cNvSpPr txBox="1"/>
          <p:nvPr/>
        </p:nvSpPr>
        <p:spPr>
          <a:xfrm>
            <a:off x="8135946" y="4242991"/>
            <a:ext cx="3966407" cy="369332"/>
          </a:xfrm>
          <a:prstGeom prst="rect">
            <a:avLst/>
          </a:prstGeom>
          <a:noFill/>
        </p:spPr>
        <p:txBody>
          <a:bodyPr wrap="none" rtlCol="0">
            <a:spAutoFit/>
          </a:bodyPr>
          <a:lstStyle/>
          <a:p>
            <a:r>
              <a:rPr lang="en-US" dirty="0">
                <a:solidFill>
                  <a:schemeClr val="accent1"/>
                </a:solidFill>
              </a:rPr>
              <a:t>COMMUNICATION WITH PARTICIPANTS</a:t>
            </a:r>
          </a:p>
        </p:txBody>
      </p:sp>
      <p:sp>
        <p:nvSpPr>
          <p:cNvPr id="6" name="TextBox 5">
            <a:extLst>
              <a:ext uri="{FF2B5EF4-FFF2-40B4-BE49-F238E27FC236}">
                <a16:creationId xmlns:a16="http://schemas.microsoft.com/office/drawing/2014/main" id="{4776B496-EE3C-49F6-A973-17ECE376EC38}"/>
              </a:ext>
            </a:extLst>
          </p:cNvPr>
          <p:cNvSpPr txBox="1"/>
          <p:nvPr/>
        </p:nvSpPr>
        <p:spPr>
          <a:xfrm>
            <a:off x="932329" y="838653"/>
            <a:ext cx="2887137" cy="646331"/>
          </a:xfrm>
          <a:prstGeom prst="rect">
            <a:avLst/>
          </a:prstGeom>
          <a:noFill/>
        </p:spPr>
        <p:txBody>
          <a:bodyPr wrap="none" rtlCol="0">
            <a:spAutoFit/>
          </a:bodyPr>
          <a:lstStyle/>
          <a:p>
            <a:r>
              <a:rPr lang="en-US" dirty="0">
                <a:solidFill>
                  <a:schemeClr val="bg1"/>
                </a:solidFill>
              </a:rPr>
              <a:t>PARTICIPANTS</a:t>
            </a:r>
          </a:p>
          <a:p>
            <a:r>
              <a:rPr lang="en-US" dirty="0">
                <a:solidFill>
                  <a:schemeClr val="bg1"/>
                </a:solidFill>
              </a:rPr>
              <a:t>(mute or unmute as needed)</a:t>
            </a:r>
          </a:p>
        </p:txBody>
      </p:sp>
      <p:sp>
        <p:nvSpPr>
          <p:cNvPr id="7" name="TextBox 6">
            <a:extLst>
              <a:ext uri="{FF2B5EF4-FFF2-40B4-BE49-F238E27FC236}">
                <a16:creationId xmlns:a16="http://schemas.microsoft.com/office/drawing/2014/main" id="{D90856C4-849B-4E2C-ADD1-8FD33925F242}"/>
              </a:ext>
            </a:extLst>
          </p:cNvPr>
          <p:cNvSpPr txBox="1"/>
          <p:nvPr/>
        </p:nvSpPr>
        <p:spPr>
          <a:xfrm>
            <a:off x="4885765" y="5580982"/>
            <a:ext cx="1964320" cy="369332"/>
          </a:xfrm>
          <a:prstGeom prst="rect">
            <a:avLst/>
          </a:prstGeom>
          <a:noFill/>
        </p:spPr>
        <p:txBody>
          <a:bodyPr wrap="none" rtlCol="0">
            <a:spAutoFit/>
          </a:bodyPr>
          <a:lstStyle/>
          <a:p>
            <a:r>
              <a:rPr lang="en-US" dirty="0">
                <a:solidFill>
                  <a:schemeClr val="bg1"/>
                </a:solidFill>
              </a:rPr>
              <a:t>VIDEO STREAMING</a:t>
            </a:r>
          </a:p>
        </p:txBody>
      </p:sp>
      <p:sp>
        <p:nvSpPr>
          <p:cNvPr id="8" name="TextBox 7">
            <a:extLst>
              <a:ext uri="{FF2B5EF4-FFF2-40B4-BE49-F238E27FC236}">
                <a16:creationId xmlns:a16="http://schemas.microsoft.com/office/drawing/2014/main" id="{10411F4D-6BCC-4C4C-9A16-6A2E53BBB3F3}"/>
              </a:ext>
            </a:extLst>
          </p:cNvPr>
          <p:cNvSpPr txBox="1"/>
          <p:nvPr/>
        </p:nvSpPr>
        <p:spPr>
          <a:xfrm>
            <a:off x="2761631" y="838653"/>
            <a:ext cx="1406154" cy="369332"/>
          </a:xfrm>
          <a:prstGeom prst="rect">
            <a:avLst/>
          </a:prstGeom>
          <a:noFill/>
        </p:spPr>
        <p:txBody>
          <a:bodyPr wrap="none" rtlCol="0">
            <a:spAutoFit/>
          </a:bodyPr>
          <a:lstStyle/>
          <a:p>
            <a:r>
              <a:rPr lang="en-US" dirty="0">
                <a:solidFill>
                  <a:schemeClr val="bg1"/>
                </a:solidFill>
              </a:rPr>
              <a:t>Pinned video</a:t>
            </a:r>
          </a:p>
        </p:txBody>
      </p:sp>
      <p:cxnSp>
        <p:nvCxnSpPr>
          <p:cNvPr id="10" name="Straight Arrow Connector 9">
            <a:extLst>
              <a:ext uri="{FF2B5EF4-FFF2-40B4-BE49-F238E27FC236}">
                <a16:creationId xmlns:a16="http://schemas.microsoft.com/office/drawing/2014/main" id="{195121AF-8049-4597-B993-80D951275C03}"/>
              </a:ext>
            </a:extLst>
          </p:cNvPr>
          <p:cNvCxnSpPr>
            <a:stCxn id="8" idx="1"/>
          </p:cNvCxnSpPr>
          <p:nvPr/>
        </p:nvCxnSpPr>
        <p:spPr>
          <a:xfrm flipH="1" flipV="1">
            <a:off x="1730188" y="448235"/>
            <a:ext cx="1031443" cy="575084"/>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397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596</Words>
  <Application>Microsoft Office PowerPoint</Application>
  <PresentationFormat>Widescreen</PresentationFormat>
  <Paragraphs>47</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How to host a Zoom meeting with one device streaming sound and a different one the video</vt:lpstr>
      <vt:lpstr>PowerPoint Presentation</vt:lpstr>
      <vt:lpstr>Material needed</vt:lpstr>
      <vt:lpstr>Setting up  the hardware</vt:lpstr>
      <vt:lpstr>Setting up the software</vt:lpstr>
      <vt:lpstr>Setting up the software</vt:lpstr>
      <vt:lpstr>Managing the meeting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host a Zoom meeting with one device streaming sound and a different one the video</dc:title>
  <dc:creator>Jordi Rodon Ahnert</dc:creator>
  <cp:lastModifiedBy>Jordi Rodon Ahnert</cp:lastModifiedBy>
  <cp:revision>1</cp:revision>
  <dcterms:created xsi:type="dcterms:W3CDTF">2020-04-02T02:59:00Z</dcterms:created>
  <dcterms:modified xsi:type="dcterms:W3CDTF">2020-04-02T03:00:10Z</dcterms:modified>
</cp:coreProperties>
</file>